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305" r:id="rId5"/>
    <p:sldId id="307" r:id="rId6"/>
    <p:sldId id="306" r:id="rId7"/>
    <p:sldId id="308" r:id="rId8"/>
    <p:sldId id="309" r:id="rId9"/>
    <p:sldId id="31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103" d="100"/>
          <a:sy n="103" d="100"/>
        </p:scale>
        <p:origin x="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8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2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6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99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8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1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0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4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2853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52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41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9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9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71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05AC74-6838-4CD9-B157-B3BB3E2F5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83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199829" y="1101852"/>
            <a:ext cx="4254640" cy="4654297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336" y="1623412"/>
            <a:ext cx="3503122" cy="2287229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Animated Narratives//</a:t>
            </a:r>
            <a:br>
              <a:rPr lang="en-US" sz="4400" dirty="0"/>
            </a:br>
            <a:r>
              <a:rPr lang="en-US" sz="4400" dirty="0"/>
              <a:t>Week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5" y="4009771"/>
            <a:ext cx="3503122" cy="1244361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solidFill>
                  <a:srgbClr val="FC05CB"/>
                </a:solidFill>
              </a:rPr>
              <a:t>Nick Flanders-Farmer</a:t>
            </a:r>
          </a:p>
          <a:p>
            <a:pPr algn="l"/>
            <a:r>
              <a:rPr lang="en-US" sz="1800" dirty="0">
                <a:solidFill>
                  <a:srgbClr val="FC05CB"/>
                </a:solidFill>
              </a:rPr>
              <a:t>S3888343</a:t>
            </a:r>
          </a:p>
          <a:p>
            <a:pPr algn="l"/>
            <a:r>
              <a:rPr lang="en-US" sz="1800" dirty="0">
                <a:solidFill>
                  <a:srgbClr val="FC05CB"/>
                </a:solidFill>
              </a:rPr>
              <a:t>MAGI @RMIT</a:t>
            </a:r>
          </a:p>
        </p:txBody>
      </p:sp>
    </p:spTree>
    <p:extLst>
      <p:ext uri="{BB962C8B-B14F-4D97-AF65-F5344CB8AC3E}">
        <p14:creationId xmlns:p14="http://schemas.microsoft.com/office/powerpoint/2010/main" val="194657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C2D75-2ABF-43AE-BD2B-62F8FCE7E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6" y="1917440"/>
            <a:ext cx="6889930" cy="1511560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000" dirty="0"/>
              <a:t>Themes &amp; Concepts</a:t>
            </a:r>
            <a:endParaRPr lang="en-US" sz="2000" dirty="0"/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2E4008C8-BB4A-48FE-AFC9-BED7D6290793}"/>
              </a:ext>
            </a:extLst>
          </p:cNvPr>
          <p:cNvSpPr txBox="1">
            <a:spLocks/>
          </p:cNvSpPr>
          <p:nvPr/>
        </p:nvSpPr>
        <p:spPr>
          <a:xfrm>
            <a:off x="4377456" y="2505268"/>
            <a:ext cx="6889930" cy="243995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Loneliness in Belonging/Belonging in Loneliness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Finding purpose, finding fulfillment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Death and Legacy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Nostalgia and Forgotten Times</a:t>
            </a:r>
          </a:p>
        </p:txBody>
      </p:sp>
      <p:pic>
        <p:nvPicPr>
          <p:cNvPr id="5" name="Graphic 4" descr="Aquarius with solid fill">
            <a:extLst>
              <a:ext uri="{FF2B5EF4-FFF2-40B4-BE49-F238E27FC236}">
                <a16:creationId xmlns:a16="http://schemas.microsoft.com/office/drawing/2014/main" id="{F03940DC-C7F2-442B-A995-108EDCEE5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274599" y="2261519"/>
            <a:ext cx="2334960" cy="233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60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19D467-4ACF-4DDD-96FE-5FB3671D2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43465"/>
            <a:ext cx="3382638" cy="1370605"/>
          </a:xfrm>
        </p:spPr>
        <p:txBody>
          <a:bodyPr>
            <a:normAutofit/>
          </a:bodyPr>
          <a:lstStyle/>
          <a:p>
            <a:pPr algn="l"/>
            <a:r>
              <a:rPr lang="en-US" sz="3000"/>
              <a:t>Concept Mind-Map</a:t>
            </a:r>
            <a:endParaRPr lang="en-AU" sz="3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396AEF1-0B10-44D5-BA43-B5624260E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2247153"/>
            <a:ext cx="3358084" cy="3544046"/>
          </a:xfrm>
        </p:spPr>
        <p:txBody>
          <a:bodyPr>
            <a:normAutofit fontScale="85000" lnSpcReduction="10000"/>
          </a:bodyPr>
          <a:lstStyle/>
          <a:p>
            <a:pPr marL="36900" indent="0">
              <a:buNone/>
            </a:pPr>
            <a:r>
              <a:rPr lang="en-US" sz="1800" dirty="0"/>
              <a:t>As a conceptual exercise we were tasked with creating a free-flowing mind-map.</a:t>
            </a:r>
          </a:p>
          <a:p>
            <a:pPr marL="36900" indent="0">
              <a:buNone/>
            </a:pPr>
            <a:r>
              <a:rPr lang="en-US" sz="1800" dirty="0"/>
              <a:t>I centered mine around a core theme, ‘Loneliness in Belonging/Belonging in Loneliness’. From here I explored ways loneliness and belonging intertwine, and how the two shape us.</a:t>
            </a:r>
          </a:p>
          <a:p>
            <a:pPr marL="36900" indent="0">
              <a:buNone/>
            </a:pPr>
            <a:r>
              <a:rPr lang="en-US" sz="1800" dirty="0"/>
              <a:t>I then tied this idea to a concept for a video game I have been developing in my head. I would like to explore this topic through literal exploration in a video game about loneliness, isolation, and finding your place.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1F72F81D-2C5A-4D71-8B0D-1F175815F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348" y="1062101"/>
            <a:ext cx="6362856" cy="450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7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94AB646F-3BE3-47A3-B14F-9CB84F6BF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2BA818-3C08-4BDD-B951-FC5448DE1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599"/>
            <a:ext cx="5978072" cy="14811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Developing Premises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90BE9-B946-41A8-997E-92F3F8CBC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2279176"/>
            <a:ext cx="5978072" cy="34156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6900" indent="0">
              <a:buFont typeface="Wingdings 2" charset="2"/>
              <a:buNone/>
            </a:pPr>
            <a:r>
              <a:rPr lang="en-US" dirty="0"/>
              <a:t>From our mind-maps we were tasked with picking the most fertile concepts and developing a series of short premises or concepts we could potentially develop.</a:t>
            </a:r>
          </a:p>
        </p:txBody>
      </p:sp>
      <p:pic>
        <p:nvPicPr>
          <p:cNvPr id="8" name="Picture 4" descr="Aesthetic liquid watercolor and ink">
            <a:extLst>
              <a:ext uri="{FF2B5EF4-FFF2-40B4-BE49-F238E27FC236}">
                <a16:creationId xmlns:a16="http://schemas.microsoft.com/office/drawing/2014/main" id="{3B2652EE-A14A-48F1-8D84-A7143A949D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63" r="29463"/>
          <a:stretch/>
        </p:blipFill>
        <p:spPr>
          <a:xfrm>
            <a:off x="7620351" y="10"/>
            <a:ext cx="4571649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BE7827-5B1A-4F37-BF70-19F7C5C6B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501468" y="1"/>
            <a:ext cx="4690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5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98318E6-69F4-42F4-AB85-F01AA0DAF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olorful oil painting of a sunset">
            <a:extLst>
              <a:ext uri="{FF2B5EF4-FFF2-40B4-BE49-F238E27FC236}">
                <a16:creationId xmlns:a16="http://schemas.microsoft.com/office/drawing/2014/main" id="{F08DC8D8-78DE-4052-B99E-24599D715B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0" r="19773" b="-2"/>
          <a:stretch/>
        </p:blipFill>
        <p:spPr>
          <a:xfrm>
            <a:off x="-10649" y="1"/>
            <a:ext cx="4571649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9DF61F-9058-49C9-8F75-DC501F983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49" y="1"/>
            <a:ext cx="469053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F3639-9230-405F-90B4-C4628D1AB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160" y="857250"/>
            <a:ext cx="5978072" cy="490583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A nomadic Mercenary is tasked with a covert mission by the US Government and forced to do their bidding to be reunited with his adopted daughter.</a:t>
            </a:r>
            <a:r>
              <a:rPr lang="en-AU" sz="1800" dirty="0"/>
              <a:t> He fails the mission on purpose, undoing a global conspiracy and giving his daughter a better future without him.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A young boy is sent out into the wilderness in a right of passage on a journey to self discovery. After conquering mountainous terrain and arid deserts the boy, now a man, accepts a life of isolation and finds his place in nature.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An old baker discovers his love of cooking obscure, niche dishes. He struggles to establish a business as a chef, creating weird and wonderful food for the adventurous and create a legacy. He finds a footing as a private chef for a wealthy executive and is given carte blanche to explore his vision for dinner guests.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8983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4A488-0AB3-49FA-A275-457BC340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if…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BFEF3-2D5E-4B01-AB05-00723B4C4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900" indent="0">
              <a:buNone/>
            </a:pPr>
            <a:r>
              <a:rPr lang="en-US" dirty="0"/>
              <a:t>As our Weekly Wiki Premise we were tasked with constructing a premise in the form of a ‘What if?’ question.</a:t>
            </a:r>
          </a:p>
          <a:p>
            <a:pPr marL="36900" indent="0">
              <a:buNone/>
            </a:pPr>
            <a:endParaRPr lang="en-US" sz="2800" dirty="0"/>
          </a:p>
          <a:p>
            <a:pPr marL="36900" indent="0" algn="ctr">
              <a:buNone/>
            </a:pPr>
            <a:r>
              <a:rPr lang="en-US" sz="2800" b="1" i="1" dirty="0">
                <a:solidFill>
                  <a:srgbClr val="33CCCC"/>
                </a:solidFill>
              </a:rPr>
              <a:t>“What if nuclear energy had never been discovered?”</a:t>
            </a:r>
          </a:p>
          <a:p>
            <a:pPr marL="36900" indent="0" algn="ctr">
              <a:buNone/>
            </a:pPr>
            <a:endParaRPr lang="en-US" sz="2800" b="1" i="1" dirty="0">
              <a:solidFill>
                <a:srgbClr val="33CCCC"/>
              </a:solidFill>
            </a:endParaRPr>
          </a:p>
          <a:p>
            <a:pPr marL="36900" indent="0">
              <a:buNone/>
            </a:pPr>
            <a:r>
              <a:rPr lang="en-US" dirty="0"/>
              <a:t>This premise could spark a narrative exploring an alternate end to World War 2 and the course of the 20</a:t>
            </a:r>
            <a:r>
              <a:rPr lang="en-US" baseline="30000" dirty="0"/>
              <a:t>th</a:t>
            </a:r>
            <a:r>
              <a:rPr lang="en-US" dirty="0"/>
              <a:t> and 21</a:t>
            </a:r>
            <a:r>
              <a:rPr lang="en-US" baseline="30000" dirty="0"/>
              <a:t>st</a:t>
            </a:r>
            <a:r>
              <a:rPr lang="en-US" dirty="0"/>
              <a:t> Centuries. In this world nuclear weapons and power plants would not exist, likely leading to a radically different world to what we know today.</a:t>
            </a:r>
          </a:p>
          <a:p>
            <a:pPr marL="36900" indent="0">
              <a:buNone/>
            </a:pPr>
            <a:r>
              <a:rPr lang="en-US" dirty="0"/>
              <a:t>This premise was partially inspired by the </a:t>
            </a:r>
            <a:r>
              <a:rPr lang="en-US" i="1" dirty="0"/>
              <a:t>Metal Gear</a:t>
            </a:r>
            <a:r>
              <a:rPr lang="en-US" dirty="0"/>
              <a:t> series (Konami, 1987), which chronicles the history and influence of nuclear weapons and nuclear power from the early 20</a:t>
            </a:r>
            <a:r>
              <a:rPr lang="en-US" baseline="30000" dirty="0"/>
              <a:t>th</a:t>
            </a:r>
            <a:r>
              <a:rPr lang="en-US" dirty="0"/>
              <a:t> Century to the modern day. The series poses the opposite question, exploring the possibilities of a modern society driven by nuclear war and nuclear-powered machines of war.</a:t>
            </a:r>
          </a:p>
        </p:txBody>
      </p:sp>
      <p:pic>
        <p:nvPicPr>
          <p:cNvPr id="5" name="Graphic 4" descr="Wave with solid fill">
            <a:extLst>
              <a:ext uri="{FF2B5EF4-FFF2-40B4-BE49-F238E27FC236}">
                <a16:creationId xmlns:a16="http://schemas.microsoft.com/office/drawing/2014/main" id="{501822ED-80B7-4553-9E16-C1E3CD172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423080" y="5073807"/>
            <a:ext cx="4972934" cy="4972934"/>
          </a:xfrm>
          <a:prstGeom prst="rect">
            <a:avLst/>
          </a:prstGeom>
        </p:spPr>
      </p:pic>
      <p:pic>
        <p:nvPicPr>
          <p:cNvPr id="6" name="Graphic 5" descr="Wave with solid fill">
            <a:extLst>
              <a:ext uri="{FF2B5EF4-FFF2-40B4-BE49-F238E27FC236}">
                <a16:creationId xmlns:a16="http://schemas.microsoft.com/office/drawing/2014/main" id="{8D4F366D-A8D2-4C08-B218-26CBEBBA0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710212" y="5073807"/>
            <a:ext cx="4972934" cy="4972934"/>
          </a:xfrm>
          <a:prstGeom prst="rect">
            <a:avLst/>
          </a:prstGeom>
        </p:spPr>
      </p:pic>
      <p:pic>
        <p:nvPicPr>
          <p:cNvPr id="7" name="Graphic 6" descr="Wave with solid fill">
            <a:extLst>
              <a:ext uri="{FF2B5EF4-FFF2-40B4-BE49-F238E27FC236}">
                <a16:creationId xmlns:a16="http://schemas.microsoft.com/office/drawing/2014/main" id="{F9A41111-0A07-469B-B9D1-BF28F4D6D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43503" y="5073807"/>
            <a:ext cx="4972934" cy="497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53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Override1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A3AD49-9331-450C-A2FE-6857A4DB38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3CC670F-05B9-4BB7-BA2C-0DE5B5C1E5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9B453C-F2B2-4ECA-A6ED-7DBEF1B6D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{C640F676-9464-49BB-8606-463281304461}tf00934815_win32</Template>
  <TotalTime>99</TotalTime>
  <Words>457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Goudy Old Style</vt:lpstr>
      <vt:lpstr>Wingdings 2</vt:lpstr>
      <vt:lpstr>SlateVTI</vt:lpstr>
      <vt:lpstr>Animated Narratives// Week 2</vt:lpstr>
      <vt:lpstr>Themes &amp; Concepts</vt:lpstr>
      <vt:lpstr>Concept Mind-Map</vt:lpstr>
      <vt:lpstr>Developing Premises</vt:lpstr>
      <vt:lpstr>PowerPoint Presentation</vt:lpstr>
      <vt:lpstr>What if…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Narratives// Week 2</dc:title>
  <dc:creator>Nicholas Flanders-Farmer</dc:creator>
  <cp:lastModifiedBy>Nicholas Flanders-Farmer</cp:lastModifiedBy>
  <cp:revision>10</cp:revision>
  <dcterms:created xsi:type="dcterms:W3CDTF">2021-03-10T05:43:50Z</dcterms:created>
  <dcterms:modified xsi:type="dcterms:W3CDTF">2021-03-10T07:23:22Z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